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312" r:id="rId3"/>
    <p:sldId id="303" r:id="rId5"/>
    <p:sldId id="489" r:id="rId6"/>
    <p:sldId id="261" r:id="rId7"/>
    <p:sldId id="264" r:id="rId8"/>
    <p:sldId id="488" r:id="rId9"/>
    <p:sldId id="259" r:id="rId10"/>
    <p:sldId id="314" r:id="rId11"/>
    <p:sldId id="355" r:id="rId12"/>
    <p:sldId id="313" r:id="rId13"/>
    <p:sldId id="315" r:id="rId14"/>
    <p:sldId id="356" r:id="rId15"/>
    <p:sldId id="487" r:id="rId16"/>
    <p:sldId id="394" r:id="rId17"/>
    <p:sldId id="396" r:id="rId18"/>
    <p:sldId id="397" r:id="rId19"/>
    <p:sldId id="398" r:id="rId20"/>
    <p:sldId id="399" r:id="rId21"/>
    <p:sldId id="400" r:id="rId22"/>
    <p:sldId id="401" r:id="rId23"/>
    <p:sldId id="438" r:id="rId24"/>
    <p:sldId id="439" r:id="rId25"/>
    <p:sldId id="478" r:id="rId26"/>
    <p:sldId id="479" r:id="rId27"/>
    <p:sldId id="481" r:id="rId28"/>
    <p:sldId id="480" r:id="rId29"/>
    <p:sldId id="440" r:id="rId30"/>
    <p:sldId id="441" r:id="rId31"/>
    <p:sldId id="395" r:id="rId32"/>
    <p:sldId id="302" r:id="rId33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FE"/>
    <a:srgbClr val="0070C0"/>
    <a:srgbClr val="0088EE"/>
    <a:srgbClr val="BFBFBF"/>
    <a:srgbClr val="004D86"/>
    <a:srgbClr val="DBC05B"/>
    <a:srgbClr val="D9D9D9"/>
    <a:srgbClr val="FFFFFF"/>
    <a:srgbClr val="C691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 showGuides="1">
      <p:cViewPr varScale="1">
        <p:scale>
          <a:sx n="89" d="100"/>
          <a:sy n="89" d="100"/>
        </p:scale>
        <p:origin x="-582" y="-96"/>
      </p:cViewPr>
      <p:guideLst>
        <p:guide orient="horz" pos="3189"/>
        <p:guide pos="3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4FFA8-7E0C-4803-A4C6-3DDD6AB6E3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从这张图可以看出</a:t>
            </a:r>
            <a:r>
              <a:rPr lang="en-US" altLang="zh-CN"/>
              <a:t>,HashMap</a:t>
            </a:r>
            <a:r>
              <a:rPr lang="zh-CN" altLang="en-US"/>
              <a:t>的底层就是一个数组结构</a:t>
            </a:r>
            <a:r>
              <a:rPr lang="en-US" altLang="zh-CN"/>
              <a:t>,</a:t>
            </a:r>
            <a:r>
              <a:rPr lang="zh-CN" altLang="en-US"/>
              <a:t>而数组中的每一项又是一个链表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566" y="286604"/>
            <a:ext cx="10061019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565" y="1845734"/>
            <a:ext cx="4939046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9539" y="1845735"/>
            <a:ext cx="4939046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566" y="286604"/>
            <a:ext cx="10061019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566" y="1846052"/>
            <a:ext cx="493904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566" y="2582334"/>
            <a:ext cx="4939046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9539" y="1846052"/>
            <a:ext cx="493904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9539" y="2582334"/>
            <a:ext cx="4939046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6" y="6400800"/>
            <a:ext cx="12191999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91999" cy="64008"/>
          </a:xfrm>
          <a:prstGeom prst="rect">
            <a:avLst/>
          </a:prstGeom>
          <a:solidFill>
            <a:srgbClr val="009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184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1123" y="0"/>
            <a:ext cx="64025" cy="6858000"/>
          </a:xfrm>
          <a:prstGeom prst="rect">
            <a:avLst/>
          </a:prstGeom>
          <a:solidFill>
            <a:srgbClr val="009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19" y="594359"/>
            <a:ext cx="3201233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1850" y="731520"/>
            <a:ext cx="6493931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319" y="2926080"/>
            <a:ext cx="3201233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633" y="6459786"/>
            <a:ext cx="2619192" cy="365125"/>
          </a:xfrm>
        </p:spPr>
        <p:txBody>
          <a:bodyPr/>
          <a:lstStyle>
            <a:lvl1pPr algn="l">
              <a:defRPr/>
            </a:lvl1pPr>
          </a:lstStyle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1850" y="6459786"/>
            <a:ext cx="464941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91999" cy="1905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91999" cy="64008"/>
          </a:xfrm>
          <a:prstGeom prst="rect">
            <a:avLst/>
          </a:prstGeom>
          <a:solidFill>
            <a:srgbClr val="009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566" y="5074920"/>
            <a:ext cx="1011589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566" y="5907023"/>
            <a:ext cx="1011589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5175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5176" cy="65998"/>
          </a:xfrm>
          <a:prstGeom prst="rect">
            <a:avLst/>
          </a:prstGeom>
          <a:solidFill>
            <a:srgbClr val="0091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566" y="286604"/>
            <a:ext cx="10061019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566" y="1845734"/>
            <a:ext cx="10061019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566" y="6459786"/>
            <a:ext cx="24729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7145" y="6459786"/>
            <a:ext cx="4824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3037" y="6459786"/>
            <a:ext cx="1312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 rot="18900000">
            <a:off x="6777625" y="432274"/>
            <a:ext cx="15841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创新</a:t>
            </a:r>
            <a:endParaRPr lang="zh-CN" altLang="en-US" sz="32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" name="标题 4"/>
          <p:cNvSpPr txBox="1"/>
          <p:nvPr/>
        </p:nvSpPr>
        <p:spPr>
          <a:xfrm>
            <a:off x="-550272" y="4391810"/>
            <a:ext cx="5256584" cy="5357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	ANNUAL WORK REPORT</a:t>
            </a:r>
            <a:endParaRPr lang="en-US" altLang="zh-CN" sz="2800" b="1" dirty="0" smtClean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2" name="TextBox 7"/>
          <p:cNvSpPr>
            <a:spLocks noChangeArrowheads="1"/>
          </p:cNvSpPr>
          <p:nvPr/>
        </p:nvSpPr>
        <p:spPr bwMode="auto">
          <a:xfrm>
            <a:off x="-334248" y="4816668"/>
            <a:ext cx="620636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rgbClr val="0070C0"/>
                </a:solidFill>
                <a:latin typeface="+mj-ea"/>
                <a:ea typeface="+mj-ea"/>
                <a:sym typeface="微软雅黑" panose="020B0503020204020204" pitchFamily="34" charset="-122"/>
              </a:rPr>
              <a:t>多线程下的一些思考</a:t>
            </a:r>
            <a:endParaRPr lang="zh-CN" altLang="en-US" sz="3200" b="1" dirty="0">
              <a:solidFill>
                <a:srgbClr val="0070C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108972" y="5705472"/>
            <a:ext cx="3456382" cy="373132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 w="57150">
            <a:solidFill>
              <a:srgbClr val="0070C0"/>
            </a:solidFill>
          </a:ln>
          <a:effectLst>
            <a:innerShdw blurRad="114300" dist="635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7"/>
          <p:cNvSpPr>
            <a:spLocks noChangeArrowheads="1"/>
          </p:cNvSpPr>
          <p:nvPr/>
        </p:nvSpPr>
        <p:spPr bwMode="auto">
          <a:xfrm>
            <a:off x="1574333" y="5753538"/>
            <a:ext cx="26059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汇报</a:t>
            </a:r>
            <a:r>
              <a:rPr lang="zh-CN" altLang="en-US" b="1" dirty="0" smtClean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人：马铭远</a:t>
            </a:r>
            <a:endParaRPr lang="en-US" altLang="zh-CN" b="1" dirty="0" smtClean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  <p:pic>
        <p:nvPicPr>
          <p:cNvPr id="29" name="iris - Lett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8464700" y="-1891146"/>
            <a:ext cx="609600" cy="6096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7411551" y="730878"/>
            <a:ext cx="4680520" cy="4680520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1" name="任意多边形 30"/>
            <p:cNvSpPr/>
            <p:nvPr/>
          </p:nvSpPr>
          <p:spPr>
            <a:xfrm>
              <a:off x="4333987" y="2362200"/>
              <a:ext cx="2905011" cy="2905012"/>
            </a:xfrm>
            <a:custGeom>
              <a:avLst/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710168" y="2745181"/>
              <a:ext cx="2152650" cy="2152648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 l="-22000" r="-16000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167109" y="653638"/>
            <a:ext cx="4241150" cy="3087512"/>
            <a:chOff x="8779671" y="4226928"/>
            <a:chExt cx="3145079" cy="2289584"/>
          </a:xfrm>
        </p:grpSpPr>
        <p:grpSp>
          <p:nvGrpSpPr>
            <p:cNvPr id="35" name="组合 34"/>
            <p:cNvGrpSpPr/>
            <p:nvPr/>
          </p:nvGrpSpPr>
          <p:grpSpPr>
            <a:xfrm>
              <a:off x="11204670" y="5200518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36" name="椭圆 35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0988646" y="5906906"/>
              <a:ext cx="360040" cy="36004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39" name="椭圆 38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8779671" y="5243790"/>
              <a:ext cx="946294" cy="946294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2" name="椭圆 41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9914011" y="6294324"/>
              <a:ext cx="222188" cy="222188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9" name="椭圆 48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0597315" y="4226928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66" name="椭圆 65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10929051" y="5040912"/>
              <a:ext cx="222188" cy="222188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75" name="椭圆 7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3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video>
          </p:childTnLst>
        </p:cTn>
      </p:par>
    </p:tnLst>
    <p:bldLst>
      <p:bldP spid="56" grpId="0"/>
      <p:bldP spid="61" grpId="0" bldLvl="0" animBg="1"/>
      <p:bldP spid="62" grpId="0" bldLvl="0" animBg="1"/>
      <p:bldP spid="64" grpId="0" animBg="1"/>
      <p:bldP spid="6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创建消费者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5973195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2051" name="Picture 3" descr="C:\Users\Administrator\Downloads\carbon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974775" y="10715676"/>
            <a:ext cx="12877801" cy="10458451"/>
          </a:xfrm>
          <a:prstGeom prst="rect">
            <a:avLst/>
          </a:prstGeom>
          <a:noFill/>
        </p:spPr>
      </p:pic>
      <p:pic>
        <p:nvPicPr>
          <p:cNvPr id="2052" name="Picture 4" descr="C:\Users\Administrator\Downloads\carbon (1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5489" y="1285860"/>
            <a:ext cx="10984722" cy="485778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channel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pic>
        <p:nvPicPr>
          <p:cNvPr id="4098" name="Picture 2" descr="C:\Users\Administrator\Downloads\carbon (2)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82613" y="1071545"/>
            <a:ext cx="9787006" cy="518275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63806" y="636265"/>
            <a:ext cx="31432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+mj-ea"/>
                <a:ea typeface="+mj-ea"/>
              </a:rPr>
              <a:t>注意</a:t>
            </a:r>
            <a:r>
              <a:rPr lang="en-US" altLang="zh-CN" b="1" dirty="0" smtClean="0">
                <a:solidFill>
                  <a:srgbClr val="0070C0"/>
                </a:solidFill>
                <a:latin typeface="+mj-ea"/>
                <a:ea typeface="+mj-ea"/>
              </a:rPr>
              <a:t>:basicAck</a:t>
            </a:r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解决问题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72465" y="1760220"/>
            <a:ext cx="1062736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err="1" smtClean="0">
                <a:solidFill>
                  <a:srgbClr val="0070C0"/>
                </a:solidFill>
                <a:latin typeface="+mj-ea"/>
                <a:ea typeface="+mj-ea"/>
              </a:rPr>
              <a:t>关于</a:t>
            </a:r>
            <a:r>
              <a:rPr lang="en-US" altLang="zh-CN" b="1" dirty="0" smtClean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basicAck</a:t>
            </a:r>
            <a:r>
              <a:rPr lang="en-US" altLang="zh-CN" b="1" dirty="0" smtClean="0">
                <a:solidFill>
                  <a:srgbClr val="0070C0"/>
                </a:solidFill>
                <a:latin typeface="+mj-ea"/>
                <a:ea typeface="+mj-ea"/>
              </a:rPr>
              <a:t>:</a:t>
            </a:r>
            <a:endParaRPr lang="en-US" altLang="zh-CN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zh-CN" sz="2400" b="1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bug</a:t>
            </a:r>
            <a:r>
              <a:rPr lang="zh-CN" altLang="en-US" sz="2400" b="1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原因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  <a:sym typeface="+mn-ea"/>
              </a:rPr>
              <a:t>是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之前是通道中同时存在2个消费者,A消费者和B消费者,A消费者去消费文件1,B消费者去消费文件2,他们在多线程情况下同时使用一个类,对队列里的消息进行解析,当其中一个先解析完毕之后就会执行this.channel.basicAck释放消息这个方法,这样另外一个线程会出现异常</a:t>
            </a:r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解决方案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:</a:t>
            </a:r>
            <a:endParaRPr lang="en-US" altLang="zh-CN" b="1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每个消费者建一个各自的解析类,释放消息的命令要分开</a:t>
            </a:r>
            <a:endParaRPr lang="en-US" altLang="zh-CN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另外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72465" y="1760220"/>
            <a:ext cx="106273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+mj-ea"/>
                <a:ea typeface="+mj-ea"/>
              </a:rPr>
              <a:t>另一种方式</a:t>
            </a:r>
            <a:r>
              <a:rPr lang="en-US" altLang="zh-CN" b="1" dirty="0" smtClean="0">
                <a:solidFill>
                  <a:srgbClr val="0070C0"/>
                </a:solidFill>
                <a:latin typeface="+mj-ea"/>
                <a:ea typeface="+mj-ea"/>
              </a:rPr>
              <a:t>:</a:t>
            </a:r>
            <a:endParaRPr lang="en-US" altLang="zh-CN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pPr algn="just"/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把所有文书放入一个集合中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,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在分词系统里分析领域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之前是在主系统里面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),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把这个集合放入一个统一的队列里进行单线程分析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,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因为文书本身占用空间小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最多一次上传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500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篇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,500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篇占用内存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4m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左右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),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所以并不会造成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RabbitMQ</a:t>
            </a:r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内存溢出的情况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(100m-200m);</a:t>
            </a:r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解决方案</a:t>
            </a:r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:</a:t>
            </a:r>
            <a:endParaRPr lang="en-US" altLang="zh-CN" b="1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0070C0"/>
                </a:solidFill>
                <a:latin typeface="+mj-ea"/>
                <a:ea typeface="+mj-ea"/>
              </a:rPr>
              <a:t>每个消费者建一个各自的解析类,释放消息的命令要分开</a:t>
            </a:r>
            <a:endParaRPr lang="en-US" altLang="zh-CN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875588" y="1700808"/>
            <a:ext cx="8444000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417067" y="908720"/>
            <a:ext cx="1728192" cy="1728192"/>
            <a:chOff x="1417067" y="908720"/>
            <a:chExt cx="1728192" cy="1728192"/>
          </a:xfrm>
        </p:grpSpPr>
        <p:grpSp>
          <p:nvGrpSpPr>
            <p:cNvPr id="43" name="组合 42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45" name="椭圆 4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44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 smtClean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54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5" name="TextBox 7"/>
          <p:cNvSpPr>
            <a:spLocks noChangeArrowheads="1"/>
          </p:cNvSpPr>
          <p:nvPr/>
        </p:nvSpPr>
        <p:spPr bwMode="auto">
          <a:xfrm>
            <a:off x="3505200" y="1774190"/>
            <a:ext cx="661225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ConCurrentHashMap</a:t>
            </a:r>
            <a:endParaRPr lang="en-US" altLang="zh-CN" sz="32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1" name="椭圆 8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4" name="椭圆 8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7" name="椭圆 8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0" name="椭圆 8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3" name="椭圆 9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96" name="椭圆 9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7475" y="2948305"/>
            <a:ext cx="6525895" cy="2252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6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0" y="1464310"/>
            <a:ext cx="5450205" cy="24790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475" y="4213860"/>
            <a:ext cx="7392035" cy="1760220"/>
          </a:xfrm>
          <a:prstGeom prst="rect">
            <a:avLst/>
          </a:prstGeom>
        </p:spPr>
      </p:pic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143512" y="3026154"/>
            <a:ext cx="1728192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初始容量</a:t>
            </a:r>
            <a:endParaRPr lang="zh-CN" altLang="en-US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(hash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表中桶的数量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en-US" altLang="zh-CN" sz="1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1236345" y="5070475"/>
            <a:ext cx="2346325" cy="7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加载因子</a:t>
            </a:r>
            <a:endParaRPr lang="zh-CN" altLang="en-US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表在增加之前达到的多满的一个尺度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en-US" altLang="zh-CN" sz="1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32685" y="1091565"/>
            <a:ext cx="7421245" cy="61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当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表中的条目数量超过了当前容量与加载因子的乘积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他将会调用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resize()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方法进行扩容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翻倍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),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这两个是可以在创建时候指定的</a:t>
            </a:r>
            <a:endParaRPr lang="zh-CN" altLang="en-US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935" y="2115820"/>
            <a:ext cx="8409305" cy="416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32685" y="1091565"/>
            <a:ext cx="7421245" cy="138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的寻址方式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endParaRPr lang="en-US" altLang="zh-CN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对于新插入的数据或者待读取的数据，HashMap将Key的哈希值对数组长度取模，结果作为该Entry在数组中的index。在计算机中，取模的代价远高于位操作的代价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因此HashMap要求数组的长度必须为2的N次方。此时将Key的哈希值对2^N-1进行与运算，其效果即与取模等效。HashMap并不要求用户在指定HashMap容量时必须传入一个2的N次方的整数，而是会通过Integer.highestOneBit算出比指定整数小的最大的2^N值，其实现方法如下</a:t>
            </a:r>
            <a:endParaRPr lang="zh-CN" altLang="en-US" sz="14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3003550"/>
            <a:ext cx="5782310" cy="26962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3582670"/>
            <a:ext cx="4970780" cy="1235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542019" y="1805982"/>
            <a:ext cx="9337183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9"/>
          <p:cNvSpPr>
            <a:spLocks noChangeArrowheads="1"/>
          </p:cNvSpPr>
          <p:nvPr/>
        </p:nvSpPr>
        <p:spPr bwMode="auto">
          <a:xfrm>
            <a:off x="1983813" y="2513641"/>
            <a:ext cx="8461177" cy="207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Aft>
                <a:spcPts val="1200"/>
              </a:spcAft>
            </a:pPr>
            <a:r>
              <a:rPr sz="2400" b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r>
              <a:rPr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是非线程安全的。而HashMap的线程不安全主要体现在resize时的死循环及使用迭代器时的fast-fail上。</a:t>
            </a:r>
            <a:endParaRPr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Aft>
                <a:spcPts val="1200"/>
              </a:spcAft>
            </a:pPr>
            <a:r>
              <a:rPr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多线程环境下可能会出现环形链表，如果对环形链表进行操作的话程序就会进入死锁</a:t>
            </a:r>
            <a:endParaRPr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49115" y="548680"/>
            <a:ext cx="1756607" cy="1756607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6" name="任意多边形 15"/>
            <p:cNvSpPr/>
            <p:nvPr/>
          </p:nvSpPr>
          <p:spPr>
            <a:xfrm>
              <a:off x="4333987" y="2362200"/>
              <a:ext cx="2905011" cy="2905012"/>
            </a:xfrm>
            <a:custGeom>
              <a:avLst/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710169" y="2738382"/>
              <a:ext cx="2152650" cy="21526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0C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</p:grp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1983882" y="1199985"/>
            <a:ext cx="1487074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因此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4" name="椭圆 2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7" name="椭圆 2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0" name="椭圆 2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3" name="椭圆 3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6" name="椭圆 3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9" name="椭圆 3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1" grpId="0"/>
      <p:bldP spid="2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rehash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32685" y="1091565"/>
            <a:ext cx="7421245" cy="61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当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表中的条目数量超过了当前容量与加载因子的乘积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他将会调用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resize()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方法进行扩容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翻倍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),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这两个是可以在创建时候指定的</a:t>
            </a:r>
            <a:endParaRPr lang="zh-CN" altLang="en-US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935" y="2115820"/>
            <a:ext cx="8409305" cy="416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3073251" y="3442692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5" name="椭圆 4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857227" y="4149080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8" name="椭圆 4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10478" y="3453741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1" name="椭圆 5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782592" y="4536498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4" name="椭圆 5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01043" y="2193156"/>
            <a:ext cx="2232248" cy="223224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6" name="椭圆 2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1561083" y="2996952"/>
            <a:ext cx="148707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408955" y="2348880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7" name="椭圆 5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03836" y="3068960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0" name="椭圆 5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82" name="TextBox 7"/>
          <p:cNvSpPr>
            <a:spLocks noChangeArrowheads="1"/>
          </p:cNvSpPr>
          <p:nvPr/>
        </p:nvSpPr>
        <p:spPr bwMode="auto">
          <a:xfrm>
            <a:off x="5398930" y="1413937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度</a:t>
            </a: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工作概况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662140" y="1340768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7969795" y="1453493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297387" y="1268760"/>
            <a:ext cx="720080" cy="720080"/>
            <a:chOff x="3942060" y="1484784"/>
            <a:chExt cx="720080" cy="720080"/>
          </a:xfrm>
        </p:grpSpPr>
        <p:grpSp>
          <p:nvGrpSpPr>
            <p:cNvPr id="62" name="组合 61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63" name="椭圆 62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7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36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5" name="TextBox 7"/>
          <p:cNvSpPr>
            <a:spLocks noChangeArrowheads="1"/>
          </p:cNvSpPr>
          <p:nvPr/>
        </p:nvSpPr>
        <p:spPr bwMode="auto">
          <a:xfrm>
            <a:off x="5398930" y="2278033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工作完成情况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4662140" y="2204864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右箭头 96"/>
          <p:cNvSpPr/>
          <p:nvPr/>
        </p:nvSpPr>
        <p:spPr>
          <a:xfrm>
            <a:off x="7969795" y="2317589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4297387" y="2132856"/>
            <a:ext cx="720080" cy="720080"/>
            <a:chOff x="3942060" y="1484784"/>
            <a:chExt cx="720080" cy="720080"/>
          </a:xfrm>
        </p:grpSpPr>
        <p:grpSp>
          <p:nvGrpSpPr>
            <p:cNvPr id="99" name="组合 98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01" name="椭圆 100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 smtClean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36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3" name="TextBox 7"/>
          <p:cNvSpPr>
            <a:spLocks noChangeArrowheads="1"/>
          </p:cNvSpPr>
          <p:nvPr/>
        </p:nvSpPr>
        <p:spPr bwMode="auto">
          <a:xfrm>
            <a:off x="5398930" y="3142129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成功项目展示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4662140" y="3068960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右箭头 104"/>
          <p:cNvSpPr/>
          <p:nvPr/>
        </p:nvSpPr>
        <p:spPr>
          <a:xfrm>
            <a:off x="7969795" y="3181685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4297387" y="2996952"/>
            <a:ext cx="720080" cy="720080"/>
            <a:chOff x="3942060" y="1484784"/>
            <a:chExt cx="720080" cy="720080"/>
          </a:xfrm>
        </p:grpSpPr>
        <p:grpSp>
          <p:nvGrpSpPr>
            <p:cNvPr id="107" name="组合 106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09" name="椭圆 108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08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36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1" name="TextBox 7"/>
          <p:cNvSpPr>
            <a:spLocks noChangeArrowheads="1"/>
          </p:cNvSpPr>
          <p:nvPr/>
        </p:nvSpPr>
        <p:spPr bwMode="auto">
          <a:xfrm>
            <a:off x="5398930" y="4006225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工作不足之处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4662140" y="3933056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右箭头 112"/>
          <p:cNvSpPr/>
          <p:nvPr/>
        </p:nvSpPr>
        <p:spPr>
          <a:xfrm>
            <a:off x="7969795" y="4045781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/>
          <p:cNvGrpSpPr/>
          <p:nvPr/>
        </p:nvGrpSpPr>
        <p:grpSpPr>
          <a:xfrm>
            <a:off x="4297387" y="3861048"/>
            <a:ext cx="720080" cy="720080"/>
            <a:chOff x="3942060" y="1484784"/>
            <a:chExt cx="720080" cy="720080"/>
          </a:xfrm>
        </p:grpSpPr>
        <p:grpSp>
          <p:nvGrpSpPr>
            <p:cNvPr id="115" name="组合 114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17" name="椭圆 116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16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zh-CN" altLang="en-US" sz="36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9" name="TextBox 7"/>
          <p:cNvSpPr>
            <a:spLocks noChangeArrowheads="1"/>
          </p:cNvSpPr>
          <p:nvPr/>
        </p:nvSpPr>
        <p:spPr bwMode="auto">
          <a:xfrm>
            <a:off x="5398930" y="4870321"/>
            <a:ext cx="222753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明年工作计划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4662140" y="4797152"/>
            <a:ext cx="3955727" cy="58549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右箭头 120"/>
          <p:cNvSpPr/>
          <p:nvPr/>
        </p:nvSpPr>
        <p:spPr>
          <a:xfrm>
            <a:off x="7969795" y="4909877"/>
            <a:ext cx="478962" cy="360040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4297387" y="4725144"/>
            <a:ext cx="720080" cy="720080"/>
            <a:chOff x="3942060" y="1484784"/>
            <a:chExt cx="720080" cy="720080"/>
          </a:xfrm>
        </p:grpSpPr>
        <p:grpSp>
          <p:nvGrpSpPr>
            <p:cNvPr id="123" name="组合 122"/>
            <p:cNvGrpSpPr/>
            <p:nvPr/>
          </p:nvGrpSpPr>
          <p:grpSpPr>
            <a:xfrm>
              <a:off x="3942060" y="1484784"/>
              <a:ext cx="720080" cy="720080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125" name="椭圆 12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24" name="TextBox 7"/>
            <p:cNvSpPr>
              <a:spLocks noChangeArrowheads="1"/>
            </p:cNvSpPr>
            <p:nvPr/>
          </p:nvSpPr>
          <p:spPr bwMode="auto">
            <a:xfrm>
              <a:off x="4014068" y="1556792"/>
              <a:ext cx="585491" cy="55399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 smtClean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5</a:t>
              </a:r>
              <a:endParaRPr lang="zh-CN" altLang="en-US" sz="36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84" name="椭圆 8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38" name="椭圆 13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41" name="椭圆 14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44" name="椭圆 14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47" name="椭圆 14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50" name="椭圆 14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7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5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7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25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7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25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75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25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75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0"/>
      <p:bldP spid="3" grpId="0" animBg="1"/>
      <p:bldP spid="4" grpId="0" animBg="1"/>
      <p:bldP spid="95" grpId="0"/>
      <p:bldP spid="96" grpId="0" animBg="1"/>
      <p:bldP spid="97" grpId="0" animBg="1"/>
      <p:bldP spid="103" grpId="0"/>
      <p:bldP spid="104" grpId="0" animBg="1"/>
      <p:bldP spid="105" grpId="0" animBg="1"/>
      <p:bldP spid="111" grpId="0"/>
      <p:bldP spid="112" grpId="0" animBg="1"/>
      <p:bldP spid="113" grpId="0" animBg="1"/>
      <p:bldP spid="119" grpId="0"/>
      <p:bldP spid="120" grpId="0" animBg="1"/>
      <p:bldP spid="1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32685" y="1091565"/>
            <a:ext cx="7421245" cy="738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单线程下的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rehash</a:t>
            </a:r>
            <a:r>
              <a:rPr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创建一个新的，长度为原来Capacity两倍的数组，保证新的Capacity仍为2的N次方，从而保证</a:t>
            </a:r>
            <a:r>
              <a:rPr 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r>
              <a:rPr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寻址方式仍适用。同时需要通过如下transfer方法将原来的所有数据全部重新插入（rehash）到新的数组中。</a:t>
            </a:r>
            <a:endParaRPr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o_HashMap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2064385"/>
            <a:ext cx="5236845" cy="3883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86965" y="1101090"/>
            <a:ext cx="7421245" cy="95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并发的Rehash过程</a:t>
            </a:r>
            <a:endParaRPr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（1）假设我们有两个线程。我用红色和浅蓝色标注了一下。我们再回头看一下我们的 transfer代码中的这个细节：</a:t>
            </a:r>
            <a:endParaRPr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carb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1616075"/>
            <a:ext cx="10058400" cy="460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32685" y="1091565"/>
            <a:ext cx="7421245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而我们的线程二执行完成了。于是我们有下面的这个样子。注意：因为Thread1的 e 指向了key(3)，而next指向了key(7)，其在线程二rehash后，指向了线程二重组后的链表。</a:t>
            </a:r>
            <a:endParaRPr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 descr="o_HashMap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5475" y="2110105"/>
            <a:ext cx="5803900" cy="4090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32685" y="1091565"/>
            <a:ext cx="7421245" cy="83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而我们的线程二执行完成了。于是我们有下面的这个样子。注意：因为Thread1的 e 指向了key(3)，而next指向了key(7)，其在线程二rehash后，指向了线程二重组后的链表。</a:t>
            </a:r>
            <a:endParaRPr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 descr="o_HashMap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5475" y="2110105"/>
            <a:ext cx="5803900" cy="4090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32685" y="1091565"/>
            <a:ext cx="742124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线程一被调度回来执行</a:t>
            </a:r>
            <a:endParaRPr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先是执行 newTalbe[i] = e。</a:t>
            </a:r>
            <a:endParaRPr sz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然后是e = next，导致了e指向了key(7)。</a:t>
            </a:r>
            <a:endParaRPr sz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而下一次循环的next = e.next导致了next指向了key(3)</a:t>
            </a:r>
            <a:r>
              <a:rPr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o_HashMap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0" y="2429510"/>
            <a:ext cx="5629910" cy="358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32685" y="1091565"/>
            <a:ext cx="7421245" cy="64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线程一接着工作。</a:t>
            </a:r>
            <a:endParaRPr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把key(7)摘下来，放到newTable[i]的第一个，然后把e和next往下移</a:t>
            </a:r>
            <a:endParaRPr sz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o_HashMap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0" y="2429510"/>
            <a:ext cx="5629910" cy="3582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32685" y="1091565"/>
            <a:ext cx="7421245" cy="92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环形链接出现</a:t>
            </a:r>
            <a:endParaRPr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e.next = newTable[i] 导致 key(3).next 指向了 key(7)。注意：此时的key(7).next 已经指向了key(3)， 环形链表就这样出现了</a:t>
            </a:r>
            <a:endParaRPr sz="12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 descr="o_HashMap0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0675" y="2204720"/>
            <a:ext cx="5934710" cy="376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386965" y="836295"/>
            <a:ext cx="7421245" cy="95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ConcurrentHashMap</a:t>
            </a:r>
            <a:endParaRPr lang="en-US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java7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里面的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concurrentHashMap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它的基本结构仍然是数组和链表，与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不同的是，它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的最外层不是一个大的数组，而是一个个的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数组组成。</a:t>
            </a:r>
            <a:endParaRPr lang="zh-CN" altLang="en-US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concurrenthashMap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采用分段锁设计，他可以对每个</a:t>
            </a:r>
            <a:r>
              <a:rPr lang="en-US" altLang="zh-CN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segment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上锁。</a:t>
            </a:r>
            <a:endParaRPr lang="zh-CN" altLang="en-US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3385" y="1964690"/>
            <a:ext cx="5968365" cy="430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hashMap</a:t>
            </a:r>
            <a:endParaRPr 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490470" y="836295"/>
            <a:ext cx="7421245" cy="92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java8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为了提高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ConcurrentHashMap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的并发性，他废弃了分段锁设计，对寻址进行了优化。长度达到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的时候开始把自己的列表变成红黑树。</a:t>
            </a:r>
            <a:endParaRPr lang="zh-CN" altLang="en-US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6770" y="1862455"/>
            <a:ext cx="4811395" cy="4211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其他两种方法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6097588" y="1340768"/>
            <a:ext cx="0" cy="4608512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5362497" y="2636912"/>
            <a:ext cx="1470181" cy="1470181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4" name="椭圆 1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5507501" y="2852936"/>
            <a:ext cx="1183795" cy="92329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or</a:t>
            </a:r>
            <a:endParaRPr lang="en-US" altLang="zh-CN" sz="6000" b="1" dirty="0" smtClean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001243" y="1794234"/>
            <a:ext cx="1728192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Collections.synchronizedMap</a:t>
            </a:r>
            <a:endParaRPr lang="en-US" sz="1200" b="1" smtClean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39321" y="1714600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137147" y="1619373"/>
            <a:ext cx="657499" cy="657499"/>
            <a:chOff x="2137147" y="1619373"/>
            <a:chExt cx="657499" cy="657499"/>
          </a:xfrm>
        </p:grpSpPr>
        <p:grpSp>
          <p:nvGrpSpPr>
            <p:cNvPr id="19" name="组合 18"/>
            <p:cNvGrpSpPr/>
            <p:nvPr/>
          </p:nvGrpSpPr>
          <p:grpSpPr>
            <a:xfrm>
              <a:off x="2137147" y="1619373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0" name="椭圆 19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319358" y="1862346"/>
              <a:ext cx="293075" cy="214235"/>
              <a:chOff x="7599343" y="3871727"/>
              <a:chExt cx="790674" cy="577975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任意多边形 85"/>
              <p:cNvSpPr>
                <a:spLocks noChangeArrowheads="1"/>
              </p:cNvSpPr>
              <p:nvPr/>
            </p:nvSpPr>
            <p:spPr bwMode="auto">
              <a:xfrm>
                <a:off x="7622726" y="3973484"/>
                <a:ext cx="628785" cy="476218"/>
              </a:xfrm>
              <a:custGeom>
                <a:avLst/>
                <a:gdLst>
                  <a:gd name="T0" fmla="*/ 96105 w 628567"/>
                  <a:gd name="T1" fmla="*/ 192304 h 476598"/>
                  <a:gd name="T2" fmla="*/ 96105 w 628567"/>
                  <a:gd name="T3" fmla="*/ 476598 h 476598"/>
                  <a:gd name="T4" fmla="*/ 0 w 628567"/>
                  <a:gd name="T5" fmla="*/ 476598 h 476598"/>
                  <a:gd name="T6" fmla="*/ 0 w 628567"/>
                  <a:gd name="T7" fmla="*/ 267440 h 476598"/>
                  <a:gd name="T8" fmla="*/ 451079 w 628567"/>
                  <a:gd name="T9" fmla="*/ 149738 h 476598"/>
                  <a:gd name="T10" fmla="*/ 451079 w 628567"/>
                  <a:gd name="T11" fmla="*/ 476598 h 476598"/>
                  <a:gd name="T12" fmla="*/ 354974 w 628567"/>
                  <a:gd name="T13" fmla="*/ 476598 h 476598"/>
                  <a:gd name="T14" fmla="*/ 354974 w 628567"/>
                  <a:gd name="T15" fmla="*/ 196833 h 476598"/>
                  <a:gd name="T16" fmla="*/ 357633 w 628567"/>
                  <a:gd name="T17" fmla="*/ 200277 h 476598"/>
                  <a:gd name="T18" fmla="*/ 359009 w 628567"/>
                  <a:gd name="T19" fmla="*/ 199214 h 476598"/>
                  <a:gd name="T20" fmla="*/ 372907 w 628567"/>
                  <a:gd name="T21" fmla="*/ 215687 h 476598"/>
                  <a:gd name="T22" fmla="*/ 255352 w 628567"/>
                  <a:gd name="T23" fmla="*/ 67803 h 476598"/>
                  <a:gd name="T24" fmla="*/ 273592 w 628567"/>
                  <a:gd name="T25" fmla="*/ 91427 h 476598"/>
                  <a:gd name="T26" fmla="*/ 273592 w 628567"/>
                  <a:gd name="T27" fmla="*/ 476598 h 476598"/>
                  <a:gd name="T28" fmla="*/ 177487 w 628567"/>
                  <a:gd name="T29" fmla="*/ 476598 h 476598"/>
                  <a:gd name="T30" fmla="*/ 177487 w 628567"/>
                  <a:gd name="T31" fmla="*/ 128679 h 476598"/>
                  <a:gd name="T32" fmla="*/ 628567 w 628567"/>
                  <a:gd name="T33" fmla="*/ 0 h 476598"/>
                  <a:gd name="T34" fmla="*/ 628567 w 628567"/>
                  <a:gd name="T35" fmla="*/ 476598 h 476598"/>
                  <a:gd name="T36" fmla="*/ 532462 w 628567"/>
                  <a:gd name="T37" fmla="*/ 476598 h 476598"/>
                  <a:gd name="T38" fmla="*/ 532462 w 628567"/>
                  <a:gd name="T39" fmla="*/ 81079 h 47659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28567"/>
                  <a:gd name="T61" fmla="*/ 0 h 476598"/>
                  <a:gd name="T62" fmla="*/ 628567 w 628567"/>
                  <a:gd name="T63" fmla="*/ 476598 h 47659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28567" h="476598">
                    <a:moveTo>
                      <a:pt x="96105" y="192304"/>
                    </a:moveTo>
                    <a:lnTo>
                      <a:pt x="96105" y="476598"/>
                    </a:lnTo>
                    <a:lnTo>
                      <a:pt x="0" y="476598"/>
                    </a:lnTo>
                    <a:lnTo>
                      <a:pt x="0" y="267440"/>
                    </a:lnTo>
                    <a:close/>
                    <a:moveTo>
                      <a:pt x="451079" y="149738"/>
                    </a:moveTo>
                    <a:lnTo>
                      <a:pt x="451079" y="476598"/>
                    </a:lnTo>
                    <a:lnTo>
                      <a:pt x="354974" y="476598"/>
                    </a:lnTo>
                    <a:lnTo>
                      <a:pt x="354974" y="196833"/>
                    </a:lnTo>
                    <a:lnTo>
                      <a:pt x="357633" y="200277"/>
                    </a:lnTo>
                    <a:lnTo>
                      <a:pt x="359009" y="199214"/>
                    </a:lnTo>
                    <a:lnTo>
                      <a:pt x="372907" y="215687"/>
                    </a:lnTo>
                    <a:close/>
                    <a:moveTo>
                      <a:pt x="255352" y="67803"/>
                    </a:moveTo>
                    <a:lnTo>
                      <a:pt x="273592" y="91427"/>
                    </a:lnTo>
                    <a:lnTo>
                      <a:pt x="273592" y="476598"/>
                    </a:lnTo>
                    <a:lnTo>
                      <a:pt x="177487" y="476598"/>
                    </a:lnTo>
                    <a:lnTo>
                      <a:pt x="177487" y="128679"/>
                    </a:lnTo>
                    <a:close/>
                    <a:moveTo>
                      <a:pt x="628567" y="0"/>
                    </a:moveTo>
                    <a:lnTo>
                      <a:pt x="628567" y="476598"/>
                    </a:lnTo>
                    <a:lnTo>
                      <a:pt x="532462" y="476598"/>
                    </a:lnTo>
                    <a:lnTo>
                      <a:pt x="532462" y="8107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任意多边形 86"/>
              <p:cNvSpPr>
                <a:spLocks noChangeArrowheads="1"/>
              </p:cNvSpPr>
              <p:nvPr/>
            </p:nvSpPr>
            <p:spPr bwMode="auto">
              <a:xfrm rot="13790841">
                <a:off x="7831852" y="3639218"/>
                <a:ext cx="325655" cy="790674"/>
              </a:xfrm>
              <a:custGeom>
                <a:avLst/>
                <a:gdLst>
                  <a:gd name="T0" fmla="*/ 97660 w 325915"/>
                  <a:gd name="T1" fmla="*/ 790400 h 790400"/>
                  <a:gd name="T2" fmla="*/ 0 w 325915"/>
                  <a:gd name="T3" fmla="*/ 664808 h 790400"/>
                  <a:gd name="T4" fmla="*/ 70970 w 325915"/>
                  <a:gd name="T5" fmla="*/ 664808 h 790400"/>
                  <a:gd name="T6" fmla="*/ 70970 w 325915"/>
                  <a:gd name="T7" fmla="*/ 320500 h 790400"/>
                  <a:gd name="T8" fmla="*/ 92523 w 325915"/>
                  <a:gd name="T9" fmla="*/ 320500 h 790400"/>
                  <a:gd name="T10" fmla="*/ 92598 w 325915"/>
                  <a:gd name="T11" fmla="*/ 318763 h 790400"/>
                  <a:gd name="T12" fmla="*/ 259805 w 325915"/>
                  <a:gd name="T13" fmla="*/ 326009 h 790400"/>
                  <a:gd name="T14" fmla="*/ 271953 w 325915"/>
                  <a:gd name="T15" fmla="*/ 0 h 790400"/>
                  <a:gd name="T16" fmla="*/ 325915 w 325915"/>
                  <a:gd name="T17" fmla="*/ 2011 h 790400"/>
                  <a:gd name="T18" fmla="*/ 311729 w 325915"/>
                  <a:gd name="T19" fmla="*/ 382747 h 790400"/>
                  <a:gd name="T20" fmla="*/ 257766 w 325915"/>
                  <a:gd name="T21" fmla="*/ 380736 h 790400"/>
                  <a:gd name="T22" fmla="*/ 257794 w 325915"/>
                  <a:gd name="T23" fmla="*/ 379973 h 790400"/>
                  <a:gd name="T24" fmla="*/ 124349 w 325915"/>
                  <a:gd name="T25" fmla="*/ 374190 h 790400"/>
                  <a:gd name="T26" fmla="*/ 124349 w 325915"/>
                  <a:gd name="T27" fmla="*/ 664808 h 790400"/>
                  <a:gd name="T28" fmla="*/ 195319 w 325915"/>
                  <a:gd name="T29" fmla="*/ 664808 h 7904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5915"/>
                  <a:gd name="T46" fmla="*/ 0 h 790400"/>
                  <a:gd name="T47" fmla="*/ 325915 w 325915"/>
                  <a:gd name="T48" fmla="*/ 790400 h 79040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5915" h="790400">
                    <a:moveTo>
                      <a:pt x="97660" y="790400"/>
                    </a:moveTo>
                    <a:lnTo>
                      <a:pt x="0" y="664808"/>
                    </a:lnTo>
                    <a:lnTo>
                      <a:pt x="70970" y="664808"/>
                    </a:lnTo>
                    <a:lnTo>
                      <a:pt x="70970" y="320500"/>
                    </a:lnTo>
                    <a:lnTo>
                      <a:pt x="92523" y="320500"/>
                    </a:lnTo>
                    <a:lnTo>
                      <a:pt x="92598" y="318763"/>
                    </a:lnTo>
                    <a:lnTo>
                      <a:pt x="259805" y="326009"/>
                    </a:lnTo>
                    <a:lnTo>
                      <a:pt x="271953" y="0"/>
                    </a:lnTo>
                    <a:lnTo>
                      <a:pt x="325915" y="2011"/>
                    </a:lnTo>
                    <a:lnTo>
                      <a:pt x="311729" y="382747"/>
                    </a:lnTo>
                    <a:lnTo>
                      <a:pt x="257766" y="380736"/>
                    </a:lnTo>
                    <a:lnTo>
                      <a:pt x="257794" y="379973"/>
                    </a:lnTo>
                    <a:lnTo>
                      <a:pt x="124349" y="374190"/>
                    </a:lnTo>
                    <a:lnTo>
                      <a:pt x="124349" y="664808"/>
                    </a:lnTo>
                    <a:lnTo>
                      <a:pt x="195319" y="66480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25" name="TextBox 7"/>
          <p:cNvSpPr>
            <a:spLocks noChangeArrowheads="1"/>
          </p:cNvSpPr>
          <p:nvPr/>
        </p:nvSpPr>
        <p:spPr bwMode="auto">
          <a:xfrm>
            <a:off x="8185819" y="179423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b="1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Hashtable</a:t>
            </a:r>
            <a:endParaRPr sz="2000" b="1" smtClean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623897" y="1714600"/>
            <a:ext cx="2578146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7321723" y="1619373"/>
            <a:ext cx="657499" cy="657499"/>
            <a:chOff x="7321723" y="1619373"/>
            <a:chExt cx="657499" cy="657499"/>
          </a:xfrm>
        </p:grpSpPr>
        <p:grpSp>
          <p:nvGrpSpPr>
            <p:cNvPr id="27" name="组合 26"/>
            <p:cNvGrpSpPr/>
            <p:nvPr/>
          </p:nvGrpSpPr>
          <p:grpSpPr>
            <a:xfrm>
              <a:off x="7321723" y="1619373"/>
              <a:ext cx="657499" cy="657499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28" name="椭圆 27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503934" y="1862346"/>
              <a:ext cx="293075" cy="214235"/>
              <a:chOff x="7599343" y="3871727"/>
              <a:chExt cx="790674" cy="577975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任意多边形 85"/>
              <p:cNvSpPr>
                <a:spLocks noChangeArrowheads="1"/>
              </p:cNvSpPr>
              <p:nvPr/>
            </p:nvSpPr>
            <p:spPr bwMode="auto">
              <a:xfrm>
                <a:off x="7622726" y="3973484"/>
                <a:ext cx="628785" cy="476218"/>
              </a:xfrm>
              <a:custGeom>
                <a:avLst/>
                <a:gdLst>
                  <a:gd name="T0" fmla="*/ 96105 w 628567"/>
                  <a:gd name="T1" fmla="*/ 192304 h 476598"/>
                  <a:gd name="T2" fmla="*/ 96105 w 628567"/>
                  <a:gd name="T3" fmla="*/ 476598 h 476598"/>
                  <a:gd name="T4" fmla="*/ 0 w 628567"/>
                  <a:gd name="T5" fmla="*/ 476598 h 476598"/>
                  <a:gd name="T6" fmla="*/ 0 w 628567"/>
                  <a:gd name="T7" fmla="*/ 267440 h 476598"/>
                  <a:gd name="T8" fmla="*/ 451079 w 628567"/>
                  <a:gd name="T9" fmla="*/ 149738 h 476598"/>
                  <a:gd name="T10" fmla="*/ 451079 w 628567"/>
                  <a:gd name="T11" fmla="*/ 476598 h 476598"/>
                  <a:gd name="T12" fmla="*/ 354974 w 628567"/>
                  <a:gd name="T13" fmla="*/ 476598 h 476598"/>
                  <a:gd name="T14" fmla="*/ 354974 w 628567"/>
                  <a:gd name="T15" fmla="*/ 196833 h 476598"/>
                  <a:gd name="T16" fmla="*/ 357633 w 628567"/>
                  <a:gd name="T17" fmla="*/ 200277 h 476598"/>
                  <a:gd name="T18" fmla="*/ 359009 w 628567"/>
                  <a:gd name="T19" fmla="*/ 199214 h 476598"/>
                  <a:gd name="T20" fmla="*/ 372907 w 628567"/>
                  <a:gd name="T21" fmla="*/ 215687 h 476598"/>
                  <a:gd name="T22" fmla="*/ 255352 w 628567"/>
                  <a:gd name="T23" fmla="*/ 67803 h 476598"/>
                  <a:gd name="T24" fmla="*/ 273592 w 628567"/>
                  <a:gd name="T25" fmla="*/ 91427 h 476598"/>
                  <a:gd name="T26" fmla="*/ 273592 w 628567"/>
                  <a:gd name="T27" fmla="*/ 476598 h 476598"/>
                  <a:gd name="T28" fmla="*/ 177487 w 628567"/>
                  <a:gd name="T29" fmla="*/ 476598 h 476598"/>
                  <a:gd name="T30" fmla="*/ 177487 w 628567"/>
                  <a:gd name="T31" fmla="*/ 128679 h 476598"/>
                  <a:gd name="T32" fmla="*/ 628567 w 628567"/>
                  <a:gd name="T33" fmla="*/ 0 h 476598"/>
                  <a:gd name="T34" fmla="*/ 628567 w 628567"/>
                  <a:gd name="T35" fmla="*/ 476598 h 476598"/>
                  <a:gd name="T36" fmla="*/ 532462 w 628567"/>
                  <a:gd name="T37" fmla="*/ 476598 h 476598"/>
                  <a:gd name="T38" fmla="*/ 532462 w 628567"/>
                  <a:gd name="T39" fmla="*/ 81079 h 47659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28567"/>
                  <a:gd name="T61" fmla="*/ 0 h 476598"/>
                  <a:gd name="T62" fmla="*/ 628567 w 628567"/>
                  <a:gd name="T63" fmla="*/ 476598 h 47659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28567" h="476598">
                    <a:moveTo>
                      <a:pt x="96105" y="192304"/>
                    </a:moveTo>
                    <a:lnTo>
                      <a:pt x="96105" y="476598"/>
                    </a:lnTo>
                    <a:lnTo>
                      <a:pt x="0" y="476598"/>
                    </a:lnTo>
                    <a:lnTo>
                      <a:pt x="0" y="267440"/>
                    </a:lnTo>
                    <a:close/>
                    <a:moveTo>
                      <a:pt x="451079" y="149738"/>
                    </a:moveTo>
                    <a:lnTo>
                      <a:pt x="451079" y="476598"/>
                    </a:lnTo>
                    <a:lnTo>
                      <a:pt x="354974" y="476598"/>
                    </a:lnTo>
                    <a:lnTo>
                      <a:pt x="354974" y="196833"/>
                    </a:lnTo>
                    <a:lnTo>
                      <a:pt x="357633" y="200277"/>
                    </a:lnTo>
                    <a:lnTo>
                      <a:pt x="359009" y="199214"/>
                    </a:lnTo>
                    <a:lnTo>
                      <a:pt x="372907" y="215687"/>
                    </a:lnTo>
                    <a:close/>
                    <a:moveTo>
                      <a:pt x="255352" y="67803"/>
                    </a:moveTo>
                    <a:lnTo>
                      <a:pt x="273592" y="91427"/>
                    </a:lnTo>
                    <a:lnTo>
                      <a:pt x="273592" y="476598"/>
                    </a:lnTo>
                    <a:lnTo>
                      <a:pt x="177487" y="476598"/>
                    </a:lnTo>
                    <a:lnTo>
                      <a:pt x="177487" y="128679"/>
                    </a:lnTo>
                    <a:close/>
                    <a:moveTo>
                      <a:pt x="628567" y="0"/>
                    </a:moveTo>
                    <a:lnTo>
                      <a:pt x="628567" y="476598"/>
                    </a:lnTo>
                    <a:lnTo>
                      <a:pt x="532462" y="476598"/>
                    </a:lnTo>
                    <a:lnTo>
                      <a:pt x="532462" y="8107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</a:endParaRPr>
              </a:p>
            </p:txBody>
          </p:sp>
          <p:sp>
            <p:nvSpPr>
              <p:cNvPr id="32" name="任意多边形 86"/>
              <p:cNvSpPr>
                <a:spLocks noChangeArrowheads="1"/>
              </p:cNvSpPr>
              <p:nvPr/>
            </p:nvSpPr>
            <p:spPr bwMode="auto">
              <a:xfrm rot="13790841">
                <a:off x="7831852" y="3639218"/>
                <a:ext cx="325655" cy="790674"/>
              </a:xfrm>
              <a:custGeom>
                <a:avLst/>
                <a:gdLst>
                  <a:gd name="T0" fmla="*/ 97660 w 325915"/>
                  <a:gd name="T1" fmla="*/ 790400 h 790400"/>
                  <a:gd name="T2" fmla="*/ 0 w 325915"/>
                  <a:gd name="T3" fmla="*/ 664808 h 790400"/>
                  <a:gd name="T4" fmla="*/ 70970 w 325915"/>
                  <a:gd name="T5" fmla="*/ 664808 h 790400"/>
                  <a:gd name="T6" fmla="*/ 70970 w 325915"/>
                  <a:gd name="T7" fmla="*/ 320500 h 790400"/>
                  <a:gd name="T8" fmla="*/ 92523 w 325915"/>
                  <a:gd name="T9" fmla="*/ 320500 h 790400"/>
                  <a:gd name="T10" fmla="*/ 92598 w 325915"/>
                  <a:gd name="T11" fmla="*/ 318763 h 790400"/>
                  <a:gd name="T12" fmla="*/ 259805 w 325915"/>
                  <a:gd name="T13" fmla="*/ 326009 h 790400"/>
                  <a:gd name="T14" fmla="*/ 271953 w 325915"/>
                  <a:gd name="T15" fmla="*/ 0 h 790400"/>
                  <a:gd name="T16" fmla="*/ 325915 w 325915"/>
                  <a:gd name="T17" fmla="*/ 2011 h 790400"/>
                  <a:gd name="T18" fmla="*/ 311729 w 325915"/>
                  <a:gd name="T19" fmla="*/ 382747 h 790400"/>
                  <a:gd name="T20" fmla="*/ 257766 w 325915"/>
                  <a:gd name="T21" fmla="*/ 380736 h 790400"/>
                  <a:gd name="T22" fmla="*/ 257794 w 325915"/>
                  <a:gd name="T23" fmla="*/ 379973 h 790400"/>
                  <a:gd name="T24" fmla="*/ 124349 w 325915"/>
                  <a:gd name="T25" fmla="*/ 374190 h 790400"/>
                  <a:gd name="T26" fmla="*/ 124349 w 325915"/>
                  <a:gd name="T27" fmla="*/ 664808 h 790400"/>
                  <a:gd name="T28" fmla="*/ 195319 w 325915"/>
                  <a:gd name="T29" fmla="*/ 664808 h 7904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5915"/>
                  <a:gd name="T46" fmla="*/ 0 h 790400"/>
                  <a:gd name="T47" fmla="*/ 325915 w 325915"/>
                  <a:gd name="T48" fmla="*/ 790400 h 79040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5915" h="790400">
                    <a:moveTo>
                      <a:pt x="97660" y="790400"/>
                    </a:moveTo>
                    <a:lnTo>
                      <a:pt x="0" y="664808"/>
                    </a:lnTo>
                    <a:lnTo>
                      <a:pt x="70970" y="664808"/>
                    </a:lnTo>
                    <a:lnTo>
                      <a:pt x="70970" y="320500"/>
                    </a:lnTo>
                    <a:lnTo>
                      <a:pt x="92523" y="320500"/>
                    </a:lnTo>
                    <a:lnTo>
                      <a:pt x="92598" y="318763"/>
                    </a:lnTo>
                    <a:lnTo>
                      <a:pt x="259805" y="326009"/>
                    </a:lnTo>
                    <a:lnTo>
                      <a:pt x="271953" y="0"/>
                    </a:lnTo>
                    <a:lnTo>
                      <a:pt x="325915" y="2011"/>
                    </a:lnTo>
                    <a:lnTo>
                      <a:pt x="311729" y="382747"/>
                    </a:lnTo>
                    <a:lnTo>
                      <a:pt x="257766" y="380736"/>
                    </a:lnTo>
                    <a:lnTo>
                      <a:pt x="257794" y="379973"/>
                    </a:lnTo>
                    <a:lnTo>
                      <a:pt x="124349" y="374190"/>
                    </a:lnTo>
                    <a:lnTo>
                      <a:pt x="124349" y="664808"/>
                    </a:lnTo>
                    <a:lnTo>
                      <a:pt x="195319" y="66480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33" name="TextBox 7"/>
          <p:cNvSpPr>
            <a:spLocks noChangeArrowheads="1"/>
          </p:cNvSpPr>
          <p:nvPr/>
        </p:nvSpPr>
        <p:spPr bwMode="auto">
          <a:xfrm>
            <a:off x="7321723" y="2420888"/>
            <a:ext cx="439248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Hashtable替换HashMap</a:t>
            </a: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。Hashtable 是同步的，但由迭代器返回的 Iterator 和由所有 Hashtable 的“collection 视图方法”返回的 Collection 的 listIterator 方法都是快速失败的：在创建 Iterator 之后，如果从结构上对 Hashtable 进行修改，除非通过 Iterator 自身的移除或添加方法，否则在任何时间以任何方式对其进行修改，Iterator 都将抛出   ConcurrentModificationException。因此，面对并发的修改，Iterator 很快就会完全失败，而不冒在将来某个不确定的时间发生任意不确定行为的风险。由 Hashtable 的键和值方法返回的 Enumeration 不是快速失败的。</a:t>
            </a:r>
            <a:endParaRPr lang="zh-CN" altLang="en-US"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TextBox 7"/>
          <p:cNvSpPr>
            <a:spLocks noChangeArrowheads="1"/>
          </p:cNvSpPr>
          <p:nvPr/>
        </p:nvSpPr>
        <p:spPr bwMode="auto">
          <a:xfrm>
            <a:off x="480963" y="2420888"/>
            <a:ext cx="4392488" cy="172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Collections.synchronizedMap将HashMap包装起来</a:t>
            </a:r>
            <a:endParaRPr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返回由指定映射支持的同步（线程安全的）映射。为了保证按顺序访问，必须通过返回的映射完成对底层映射的所有访问。在返回的映射或其任意 collection 视图上进行迭代时，强制用户手工在返回的映射上进行同步</a:t>
            </a:r>
            <a:endParaRPr sz="1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8" grpId="0" bldLvl="0" animBg="1"/>
      <p:bldP spid="25" grpId="0" bldLvl="0" animBg="1"/>
      <p:bldP spid="26" grpId="0" bldLvl="0" animBg="1"/>
      <p:bldP spid="33" grpId="0" bldLvl="0" animBg="1"/>
      <p:bldP spid="3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队列时序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pic>
        <p:nvPicPr>
          <p:cNvPr id="8" name="图片 7" descr="UML时序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2010" y="791845"/>
            <a:ext cx="7359650" cy="527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4457" y="1772816"/>
            <a:ext cx="12218267" cy="3168352"/>
          </a:xfrm>
          <a:prstGeom prst="rect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282894" y="2636912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489666" y="2789312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361011" y="3104964"/>
            <a:ext cx="3096344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577035" y="3284984"/>
            <a:ext cx="3096344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561674" y="3429000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417658" y="3581400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570058" y="3825044"/>
            <a:ext cx="3471745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433019" y="4041068"/>
            <a:ext cx="3096344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4585419" y="4193468"/>
            <a:ext cx="3096344" cy="1080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6321089" y="1893721"/>
            <a:ext cx="927943" cy="927943"/>
            <a:chOff x="3724323" y="1908536"/>
            <a:chExt cx="1329153" cy="1329153"/>
          </a:xfrm>
        </p:grpSpPr>
        <p:sp>
          <p:nvSpPr>
            <p:cNvPr id="20" name="椭圆 1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150071" y="4193468"/>
            <a:ext cx="454872" cy="454872"/>
            <a:chOff x="3724323" y="1908536"/>
            <a:chExt cx="1329153" cy="1329153"/>
          </a:xfrm>
          <a:solidFill>
            <a:schemeClr val="bg1">
              <a:lumMod val="95000"/>
            </a:schemeClr>
          </a:solidFill>
        </p:grpSpPr>
        <p:sp>
          <p:nvSpPr>
            <p:cNvPr id="23" name="椭圆 2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34731" y="2276872"/>
            <a:ext cx="642776" cy="642776"/>
            <a:chOff x="3724323" y="1908536"/>
            <a:chExt cx="1329153" cy="1329153"/>
          </a:xfrm>
        </p:grpSpPr>
        <p:sp>
          <p:nvSpPr>
            <p:cNvPr id="26" name="椭圆 2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77874" y="4453008"/>
            <a:ext cx="272136" cy="272136"/>
            <a:chOff x="3724323" y="1908537"/>
            <a:chExt cx="1329153" cy="1329152"/>
          </a:xfrm>
          <a:solidFill>
            <a:schemeClr val="bg1">
              <a:lumMod val="95000"/>
            </a:schemeClr>
          </a:solidFill>
        </p:grpSpPr>
        <p:sp>
          <p:nvSpPr>
            <p:cNvPr id="29" name="椭圆 28"/>
            <p:cNvSpPr/>
            <p:nvPr/>
          </p:nvSpPr>
          <p:spPr>
            <a:xfrm>
              <a:off x="3724323" y="1908537"/>
              <a:ext cx="1329153" cy="1329152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097587" y="4044243"/>
            <a:ext cx="752909" cy="752909"/>
            <a:chOff x="3724323" y="1908536"/>
            <a:chExt cx="1329153" cy="1329153"/>
          </a:xfrm>
        </p:grpSpPr>
        <p:sp>
          <p:nvSpPr>
            <p:cNvPr id="32" name="椭圆 3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81877" y="2069067"/>
            <a:ext cx="2539846" cy="2539846"/>
            <a:chOff x="3724323" y="1908536"/>
            <a:chExt cx="1329153" cy="1329153"/>
          </a:xfrm>
        </p:grpSpPr>
        <p:sp>
          <p:nvSpPr>
            <p:cNvPr id="35" name="椭圆 3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7" name="TextBox 7"/>
          <p:cNvSpPr>
            <a:spLocks noChangeArrowheads="1"/>
          </p:cNvSpPr>
          <p:nvPr/>
        </p:nvSpPr>
        <p:spPr bwMode="auto">
          <a:xfrm>
            <a:off x="4801443" y="2852936"/>
            <a:ext cx="2555968" cy="24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rgbClr val="0070C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anose="020B0604020202020204" pitchFamily="34" charset="-34"/>
                <a:sym typeface="微软雅黑" panose="020B0503020204020204" pitchFamily="34" charset="-122"/>
              </a:rPr>
              <a:t>THANK YOU .</a:t>
            </a:r>
            <a:endParaRPr lang="zh-CN" altLang="en-US" sz="1600" dirty="0">
              <a:solidFill>
                <a:srgbClr val="0070C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sp>
        <p:nvSpPr>
          <p:cNvPr id="38" name="TextBox 7"/>
          <p:cNvSpPr>
            <a:spLocks noChangeArrowheads="1"/>
          </p:cNvSpPr>
          <p:nvPr/>
        </p:nvSpPr>
        <p:spPr bwMode="auto">
          <a:xfrm>
            <a:off x="4945459" y="3429000"/>
            <a:ext cx="2250753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0" name="椭圆 3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3" name="椭圆 4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6" name="椭圆 4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9" name="椭圆 4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2" name="椭圆 5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5" name="椭圆 5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7" grpId="0" bldLvl="0" animBg="1"/>
      <p:bldP spid="3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75588" y="1700808"/>
            <a:ext cx="8444000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417067" y="908720"/>
            <a:ext cx="1728192" cy="1728192"/>
            <a:chOff x="1417067" y="908720"/>
            <a:chExt cx="1728192" cy="1728192"/>
          </a:xfrm>
        </p:grpSpPr>
        <p:grpSp>
          <p:nvGrpSpPr>
            <p:cNvPr id="4" name="组合 3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" name="椭圆 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54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3505299" y="1773977"/>
            <a:ext cx="367240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问题重现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1" name="椭圆 6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4" name="椭圆 6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67" name="椭圆 6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70" name="椭圆 6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73" name="椭圆 7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76" name="椭圆 7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1026" name="Picture 2" descr="C:\Users\Administrator\Downloads\carbon (3)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40001" y="2643182"/>
            <a:ext cx="6956420" cy="253517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业务流程</a:t>
            </a:r>
            <a:endParaRPr lang="en-US" altLang="zh-CN" sz="20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7" name="Freeform 89"/>
          <p:cNvSpPr>
            <a:spLocks noEditPoints="1"/>
          </p:cNvSpPr>
          <p:nvPr/>
        </p:nvSpPr>
        <p:spPr bwMode="auto">
          <a:xfrm>
            <a:off x="400696" y="323548"/>
            <a:ext cx="228998" cy="368828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95" name="任意多边形 194"/>
          <p:cNvSpPr/>
          <p:nvPr/>
        </p:nvSpPr>
        <p:spPr>
          <a:xfrm>
            <a:off x="14990" y="2158584"/>
            <a:ext cx="10523095" cy="4631960"/>
          </a:xfrm>
          <a:custGeom>
            <a:avLst/>
            <a:gdLst>
              <a:gd name="connsiteX0" fmla="*/ 0 w 10523095"/>
              <a:gd name="connsiteY0" fmla="*/ 4631960 h 4631960"/>
              <a:gd name="connsiteX1" fmla="*/ 2128603 w 10523095"/>
              <a:gd name="connsiteY1" fmla="*/ 2863121 h 4631960"/>
              <a:gd name="connsiteX2" fmla="*/ 4542020 w 10523095"/>
              <a:gd name="connsiteY2" fmla="*/ 2713219 h 4631960"/>
              <a:gd name="connsiteX3" fmla="*/ 6415790 w 10523095"/>
              <a:gd name="connsiteY3" fmla="*/ 1169232 h 4631960"/>
              <a:gd name="connsiteX4" fmla="*/ 8814217 w 10523095"/>
              <a:gd name="connsiteY4" fmla="*/ 1499016 h 4631960"/>
              <a:gd name="connsiteX5" fmla="*/ 10523095 w 10523095"/>
              <a:gd name="connsiteY5" fmla="*/ 0 h 463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23095" h="4631960">
                <a:moveTo>
                  <a:pt x="0" y="4631960"/>
                </a:moveTo>
                <a:cubicBezTo>
                  <a:pt x="685800" y="3907435"/>
                  <a:pt x="1371600" y="3182911"/>
                  <a:pt x="2128603" y="2863121"/>
                </a:cubicBezTo>
                <a:cubicBezTo>
                  <a:pt x="2885606" y="2543331"/>
                  <a:pt x="3827489" y="2995534"/>
                  <a:pt x="4542020" y="2713219"/>
                </a:cubicBezTo>
                <a:cubicBezTo>
                  <a:pt x="5256551" y="2430904"/>
                  <a:pt x="5703757" y="1371599"/>
                  <a:pt x="6415790" y="1169232"/>
                </a:cubicBezTo>
                <a:cubicBezTo>
                  <a:pt x="7127823" y="966865"/>
                  <a:pt x="8129666" y="1693888"/>
                  <a:pt x="8814217" y="1499016"/>
                </a:cubicBezTo>
                <a:cubicBezTo>
                  <a:pt x="9498768" y="1304144"/>
                  <a:pt x="10010931" y="652072"/>
                  <a:pt x="10523095" y="0"/>
                </a:cubicBezTo>
              </a:path>
            </a:pathLst>
          </a:cu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grpSp>
        <p:nvGrpSpPr>
          <p:cNvPr id="196" name="组合 195"/>
          <p:cNvGrpSpPr/>
          <p:nvPr/>
        </p:nvGrpSpPr>
        <p:grpSpPr>
          <a:xfrm>
            <a:off x="1702149" y="4498143"/>
            <a:ext cx="988942" cy="98894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197" name="椭圆 19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198" name="椭圆 19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199" name="TextBox 7"/>
          <p:cNvSpPr>
            <a:spLocks noChangeArrowheads="1"/>
          </p:cNvSpPr>
          <p:nvPr/>
        </p:nvSpPr>
        <p:spPr bwMode="auto">
          <a:xfrm>
            <a:off x="1774157" y="4878502"/>
            <a:ext cx="8041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开始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4021367" y="4160822"/>
            <a:ext cx="1140116" cy="114011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01" name="椭圆 200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203" name="TextBox 7"/>
          <p:cNvSpPr>
            <a:spLocks noChangeArrowheads="1"/>
          </p:cNvSpPr>
          <p:nvPr/>
        </p:nvSpPr>
        <p:spPr bwMode="auto">
          <a:xfrm>
            <a:off x="4213367" y="4581128"/>
            <a:ext cx="8041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解决</a:t>
            </a:r>
            <a:r>
              <a:rPr lang="en-US" altLang="zh-CN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4" name="组合 203"/>
          <p:cNvGrpSpPr/>
          <p:nvPr/>
        </p:nvGrpSpPr>
        <p:grpSpPr>
          <a:xfrm>
            <a:off x="1428057" y="4312459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05" name="椭圆 20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5972741" y="2617742"/>
            <a:ext cx="1224136" cy="1224136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08" name="椭圆 20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210" name="TextBox 7"/>
          <p:cNvSpPr>
            <a:spLocks noChangeArrowheads="1"/>
          </p:cNvSpPr>
          <p:nvPr/>
        </p:nvSpPr>
        <p:spPr bwMode="auto">
          <a:xfrm>
            <a:off x="6169595" y="3140968"/>
            <a:ext cx="8041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创建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1" name="组合 210"/>
          <p:cNvGrpSpPr/>
          <p:nvPr/>
        </p:nvGrpSpPr>
        <p:grpSpPr>
          <a:xfrm>
            <a:off x="8329835" y="2780928"/>
            <a:ext cx="1296144" cy="129614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12" name="椭圆 21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13" name="椭圆 21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214" name="TextBox 7"/>
          <p:cNvSpPr>
            <a:spLocks noChangeArrowheads="1"/>
          </p:cNvSpPr>
          <p:nvPr/>
        </p:nvSpPr>
        <p:spPr bwMode="auto">
          <a:xfrm>
            <a:off x="8605855" y="3284984"/>
            <a:ext cx="8041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设置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10005189" y="1268760"/>
            <a:ext cx="1348982" cy="1348982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16" name="椭圆 21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218" name="TextBox 7"/>
          <p:cNvSpPr>
            <a:spLocks noChangeArrowheads="1"/>
          </p:cNvSpPr>
          <p:nvPr/>
        </p:nvSpPr>
        <p:spPr bwMode="auto">
          <a:xfrm>
            <a:off x="10274051" y="1844824"/>
            <a:ext cx="8041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解决</a:t>
            </a:r>
            <a:r>
              <a:rPr lang="en-US" altLang="zh-CN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3841048" y="4052781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20" name="椭圆 21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21" name="椭圆 22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5785264" y="2540613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23" name="椭圆 22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24" name="椭圆 22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8161528" y="2693013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26" name="椭圆 22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27" name="椭圆 22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9842003" y="1268760"/>
            <a:ext cx="600355" cy="600355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29" name="椭圆 22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230" name="椭圆 22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</p:grpSp>
      <p:sp>
        <p:nvSpPr>
          <p:cNvPr id="231" name="TextBox 7"/>
          <p:cNvSpPr>
            <a:spLocks noChangeArrowheads="1"/>
          </p:cNvSpPr>
          <p:nvPr/>
        </p:nvSpPr>
        <p:spPr bwMode="auto">
          <a:xfrm>
            <a:off x="1418912" y="4481688"/>
            <a:ext cx="60035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2" name="TextBox 7"/>
          <p:cNvSpPr>
            <a:spLocks noChangeArrowheads="1"/>
          </p:cNvSpPr>
          <p:nvPr/>
        </p:nvSpPr>
        <p:spPr bwMode="auto">
          <a:xfrm>
            <a:off x="3841048" y="4232121"/>
            <a:ext cx="60035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3" name="TextBox 7"/>
          <p:cNvSpPr>
            <a:spLocks noChangeArrowheads="1"/>
          </p:cNvSpPr>
          <p:nvPr/>
        </p:nvSpPr>
        <p:spPr bwMode="auto">
          <a:xfrm>
            <a:off x="5785264" y="2719953"/>
            <a:ext cx="60035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4" name="TextBox 7"/>
          <p:cNvSpPr>
            <a:spLocks noChangeArrowheads="1"/>
          </p:cNvSpPr>
          <p:nvPr/>
        </p:nvSpPr>
        <p:spPr bwMode="auto">
          <a:xfrm>
            <a:off x="8161528" y="2872353"/>
            <a:ext cx="60035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" name="TextBox 7"/>
          <p:cNvSpPr>
            <a:spLocks noChangeArrowheads="1"/>
          </p:cNvSpPr>
          <p:nvPr/>
        </p:nvSpPr>
        <p:spPr bwMode="auto">
          <a:xfrm>
            <a:off x="9842003" y="1412776"/>
            <a:ext cx="60035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zh-CN" altLang="en-US" b="1" dirty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6" name="TextBox 7"/>
          <p:cNvSpPr>
            <a:spLocks noChangeArrowheads="1"/>
          </p:cNvSpPr>
          <p:nvPr/>
        </p:nvSpPr>
        <p:spPr bwMode="auto">
          <a:xfrm>
            <a:off x="1438751" y="3064490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获取连接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7" name="圆角矩形 236"/>
          <p:cNvSpPr/>
          <p:nvPr/>
        </p:nvSpPr>
        <p:spPr>
          <a:xfrm>
            <a:off x="1227543" y="298485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39" name="TextBox 7"/>
          <p:cNvSpPr>
            <a:spLocks noChangeArrowheads="1"/>
          </p:cNvSpPr>
          <p:nvPr/>
        </p:nvSpPr>
        <p:spPr bwMode="auto">
          <a:xfrm>
            <a:off x="3726139" y="2776458"/>
            <a:ext cx="12241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创建通道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0" name="圆角矩形 239"/>
          <p:cNvSpPr/>
          <p:nvPr/>
        </p:nvSpPr>
        <p:spPr>
          <a:xfrm>
            <a:off x="3514931" y="269682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41" name="文本框 49"/>
          <p:cNvSpPr txBox="1"/>
          <p:nvPr/>
        </p:nvSpPr>
        <p:spPr>
          <a:xfrm>
            <a:off x="3416423" y="3235877"/>
            <a:ext cx="1817068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在创建通道后对通道进行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TextBox 7"/>
          <p:cNvSpPr>
            <a:spLocks noChangeArrowheads="1"/>
          </p:cNvSpPr>
          <p:nvPr/>
        </p:nvSpPr>
        <p:spPr bwMode="auto">
          <a:xfrm>
            <a:off x="5958387" y="4144610"/>
            <a:ext cx="122413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创建消费者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3" name="圆角矩形 242"/>
          <p:cNvSpPr/>
          <p:nvPr/>
        </p:nvSpPr>
        <p:spPr>
          <a:xfrm>
            <a:off x="5747179" y="4064976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45" name="TextBox 7"/>
          <p:cNvSpPr>
            <a:spLocks noChangeArrowheads="1"/>
          </p:cNvSpPr>
          <p:nvPr/>
        </p:nvSpPr>
        <p:spPr bwMode="auto">
          <a:xfrm>
            <a:off x="8423527" y="4432642"/>
            <a:ext cx="12241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设置消费者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6" name="圆角矩形 245"/>
          <p:cNvSpPr/>
          <p:nvPr/>
        </p:nvSpPr>
        <p:spPr>
          <a:xfrm>
            <a:off x="8212319" y="4353008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48" name="TextBox 7"/>
          <p:cNvSpPr>
            <a:spLocks noChangeArrowheads="1"/>
          </p:cNvSpPr>
          <p:nvPr/>
        </p:nvSpPr>
        <p:spPr bwMode="auto">
          <a:xfrm>
            <a:off x="10206859" y="3004578"/>
            <a:ext cx="12241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创建解析类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9" name="圆角矩形 248"/>
          <p:cNvSpPr/>
          <p:nvPr/>
        </p:nvSpPr>
        <p:spPr>
          <a:xfrm>
            <a:off x="9995651" y="2924944"/>
            <a:ext cx="1646552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50" name="文本框 49"/>
          <p:cNvSpPr txBox="1"/>
          <p:nvPr/>
        </p:nvSpPr>
        <p:spPr>
          <a:xfrm>
            <a:off x="9897143" y="3463997"/>
            <a:ext cx="1817068" cy="6524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不同消费者对应不同的解析类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500"/>
                            </p:stCondLst>
                            <p:childTnLst>
                              <p:par>
                                <p:cTn id="1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9" grpId="0"/>
      <p:bldP spid="203" grpId="0"/>
      <p:bldP spid="210" grpId="0"/>
      <p:bldP spid="214" grpId="0"/>
      <p:bldP spid="218" grpId="0"/>
      <p:bldP spid="231" grpId="0"/>
      <p:bldP spid="232" grpId="0"/>
      <p:bldP spid="233" grpId="0"/>
      <p:bldP spid="234" grpId="0"/>
      <p:bldP spid="235" grpId="0"/>
      <p:bldP spid="236" grpId="0"/>
      <p:bldP spid="237" grpId="0" animBg="1"/>
      <p:bldP spid="239" grpId="0"/>
      <p:bldP spid="240" grpId="0" animBg="1"/>
      <p:bldP spid="241" grpId="0"/>
      <p:bldP spid="242" grpId="0"/>
      <p:bldP spid="243" grpId="0" animBg="1"/>
      <p:bldP spid="245" grpId="0"/>
      <p:bldP spid="246" grpId="0" animBg="1"/>
      <p:bldP spid="248" grpId="0"/>
      <p:bldP spid="249" grpId="0" animBg="1"/>
      <p:bldP spid="2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channel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pic>
        <p:nvPicPr>
          <p:cNvPr id="3074" name="Picture 2" descr="C:\Users\Administrator\Downloads\carbon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83009" y="500042"/>
            <a:ext cx="7053612" cy="572845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96861" y="2714620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+mj-ea"/>
                <a:ea typeface="+mj-ea"/>
              </a:rPr>
              <a:t>注意</a:t>
            </a:r>
            <a:r>
              <a:rPr lang="en-US" altLang="zh-CN" b="1" dirty="0" smtClean="0">
                <a:solidFill>
                  <a:srgbClr val="0070C0"/>
                </a:solidFill>
                <a:latin typeface="+mj-ea"/>
                <a:ea typeface="+mj-ea"/>
              </a:rPr>
              <a:t>:</a:t>
            </a:r>
            <a:r>
              <a:rPr lang="en-US" altLang="zh-CN" b="1" dirty="0" err="1" smtClean="0">
                <a:solidFill>
                  <a:srgbClr val="0070C0"/>
                </a:solidFill>
                <a:latin typeface="+mj-ea"/>
                <a:ea typeface="+mj-ea"/>
              </a:rPr>
              <a:t>basicQos</a:t>
            </a:r>
            <a:r>
              <a:rPr lang="en-US" altLang="zh-CN" b="1" dirty="0" smtClean="0">
                <a:solidFill>
                  <a:srgbClr val="0070C0"/>
                </a:solidFill>
                <a:latin typeface="+mj-ea"/>
                <a:ea typeface="+mj-ea"/>
              </a:rPr>
              <a:t>(1)</a:t>
            </a:r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542019" y="1805982"/>
            <a:ext cx="9337183" cy="368335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9"/>
          <p:cNvSpPr>
            <a:spLocks noChangeArrowheads="1"/>
          </p:cNvSpPr>
          <p:nvPr/>
        </p:nvSpPr>
        <p:spPr bwMode="auto">
          <a:xfrm>
            <a:off x="2028898" y="2500306"/>
            <a:ext cx="8461177" cy="264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Aft>
                <a:spcPts val="1200"/>
              </a:spcAft>
            </a:pPr>
            <a:r>
              <a:rPr lang="zh-CN" altLang="en-US" sz="4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造成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这样的原因是因为</a:t>
            </a:r>
            <a:r>
              <a:rPr lang="en-US" altLang="zh-CN" sz="2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RabbitMQ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仅仅是当消息到达队列进行转发消息。并不在乎有多少任务消费者并未传递一个应答给</a:t>
            </a:r>
            <a:r>
              <a:rPr lang="en-US" altLang="zh-CN" sz="2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RabbitMQ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。仅仅盲目转发所有的奇数给一个消费者，偶数给另一个消费者。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49115" y="548680"/>
            <a:ext cx="1756607" cy="1756607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6" name="任意多边形 15"/>
            <p:cNvSpPr/>
            <p:nvPr/>
          </p:nvSpPr>
          <p:spPr>
            <a:xfrm>
              <a:off x="4333987" y="2362200"/>
              <a:ext cx="2905011" cy="2905012"/>
            </a:xfrm>
            <a:custGeom>
              <a:avLst/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710169" y="2738382"/>
              <a:ext cx="2152650" cy="21526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0C0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</p:grp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1983882" y="1199985"/>
            <a:ext cx="148707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原因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4" name="椭圆 2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7" name="椭圆 2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0" name="椭圆 2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3" name="椭圆 3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6" name="椭圆 3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9" name="椭圆 3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channel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pic>
        <p:nvPicPr>
          <p:cNvPr id="3074" name="Picture 2" descr="C:\Users\Administrator\Downloads\carbon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83009" y="500042"/>
            <a:ext cx="7053612" cy="572845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96861" y="2714620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+mj-ea"/>
                <a:ea typeface="+mj-ea"/>
              </a:rPr>
              <a:t>注意</a:t>
            </a:r>
            <a:r>
              <a:rPr lang="en-US" altLang="zh-CN" b="1" dirty="0" smtClean="0">
                <a:solidFill>
                  <a:srgbClr val="0070C0"/>
                </a:solidFill>
                <a:latin typeface="+mj-ea"/>
                <a:ea typeface="+mj-ea"/>
              </a:rPr>
              <a:t>:</a:t>
            </a:r>
            <a:r>
              <a:rPr lang="en-US" altLang="zh-CN" b="1" dirty="0" err="1" smtClean="0">
                <a:solidFill>
                  <a:srgbClr val="0070C0"/>
                </a:solidFill>
                <a:latin typeface="+mj-ea"/>
                <a:ea typeface="+mj-ea"/>
              </a:rPr>
              <a:t>basicQos</a:t>
            </a:r>
            <a:r>
              <a:rPr lang="en-US" altLang="zh-CN" b="1" dirty="0" smtClean="0">
                <a:solidFill>
                  <a:srgbClr val="0070C0"/>
                </a:solidFill>
                <a:latin typeface="+mj-ea"/>
                <a:ea typeface="+mj-ea"/>
              </a:rPr>
              <a:t>(1)</a:t>
            </a:r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>
            <a:spLocks noChangeArrowheads="1"/>
          </p:cNvSpPr>
          <p:nvPr/>
        </p:nvSpPr>
        <p:spPr bwMode="auto">
          <a:xfrm>
            <a:off x="1057027" y="354074"/>
            <a:ext cx="1728192" cy="30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解决问题</a:t>
            </a:r>
            <a:endParaRPr lang="zh-CN" altLang="en-US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95105" y="274440"/>
            <a:ext cx="2290114" cy="4670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92931" y="179213"/>
            <a:ext cx="657499" cy="657499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" name="椭圆 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375142" y="422186"/>
            <a:ext cx="293075" cy="214235"/>
            <a:chOff x="7599343" y="3871727"/>
            <a:chExt cx="790674" cy="577975"/>
          </a:xfrm>
          <a:solidFill>
            <a:srgbClr val="0070C0"/>
          </a:solidFill>
          <a:effectLst/>
        </p:grpSpPr>
        <p:sp>
          <p:nvSpPr>
            <p:cNvPr id="9" name="任意多边形 85"/>
            <p:cNvSpPr>
              <a:spLocks noChangeArrowheads="1"/>
            </p:cNvSpPr>
            <p:nvPr/>
          </p:nvSpPr>
          <p:spPr bwMode="auto">
            <a:xfrm>
              <a:off x="7622726" y="3973484"/>
              <a:ext cx="628785" cy="476218"/>
            </a:xfrm>
            <a:custGeom>
              <a:avLst/>
              <a:gdLst>
                <a:gd name="T0" fmla="*/ 96105 w 628567"/>
                <a:gd name="T1" fmla="*/ 192304 h 476598"/>
                <a:gd name="T2" fmla="*/ 96105 w 628567"/>
                <a:gd name="T3" fmla="*/ 476598 h 476598"/>
                <a:gd name="T4" fmla="*/ 0 w 628567"/>
                <a:gd name="T5" fmla="*/ 476598 h 476598"/>
                <a:gd name="T6" fmla="*/ 0 w 628567"/>
                <a:gd name="T7" fmla="*/ 267440 h 476598"/>
                <a:gd name="T8" fmla="*/ 451079 w 628567"/>
                <a:gd name="T9" fmla="*/ 149738 h 476598"/>
                <a:gd name="T10" fmla="*/ 451079 w 628567"/>
                <a:gd name="T11" fmla="*/ 476598 h 476598"/>
                <a:gd name="T12" fmla="*/ 354974 w 628567"/>
                <a:gd name="T13" fmla="*/ 476598 h 476598"/>
                <a:gd name="T14" fmla="*/ 354974 w 628567"/>
                <a:gd name="T15" fmla="*/ 196833 h 476598"/>
                <a:gd name="T16" fmla="*/ 357633 w 628567"/>
                <a:gd name="T17" fmla="*/ 200277 h 476598"/>
                <a:gd name="T18" fmla="*/ 359009 w 628567"/>
                <a:gd name="T19" fmla="*/ 199214 h 476598"/>
                <a:gd name="T20" fmla="*/ 372907 w 628567"/>
                <a:gd name="T21" fmla="*/ 215687 h 476598"/>
                <a:gd name="T22" fmla="*/ 255352 w 628567"/>
                <a:gd name="T23" fmla="*/ 67803 h 476598"/>
                <a:gd name="T24" fmla="*/ 273592 w 628567"/>
                <a:gd name="T25" fmla="*/ 91427 h 476598"/>
                <a:gd name="T26" fmla="*/ 273592 w 628567"/>
                <a:gd name="T27" fmla="*/ 476598 h 476598"/>
                <a:gd name="T28" fmla="*/ 177487 w 628567"/>
                <a:gd name="T29" fmla="*/ 476598 h 476598"/>
                <a:gd name="T30" fmla="*/ 177487 w 628567"/>
                <a:gd name="T31" fmla="*/ 128679 h 476598"/>
                <a:gd name="T32" fmla="*/ 628567 w 628567"/>
                <a:gd name="T33" fmla="*/ 0 h 476598"/>
                <a:gd name="T34" fmla="*/ 628567 w 628567"/>
                <a:gd name="T35" fmla="*/ 476598 h 476598"/>
                <a:gd name="T36" fmla="*/ 532462 w 628567"/>
                <a:gd name="T37" fmla="*/ 476598 h 476598"/>
                <a:gd name="T38" fmla="*/ 532462 w 628567"/>
                <a:gd name="T39" fmla="*/ 81079 h 47659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28567"/>
                <a:gd name="T61" fmla="*/ 0 h 476598"/>
                <a:gd name="T62" fmla="*/ 628567 w 628567"/>
                <a:gd name="T63" fmla="*/ 476598 h 47659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28567" h="476598">
                  <a:moveTo>
                    <a:pt x="96105" y="192304"/>
                  </a:moveTo>
                  <a:lnTo>
                    <a:pt x="96105" y="476598"/>
                  </a:lnTo>
                  <a:lnTo>
                    <a:pt x="0" y="476598"/>
                  </a:lnTo>
                  <a:lnTo>
                    <a:pt x="0" y="267440"/>
                  </a:lnTo>
                  <a:close/>
                  <a:moveTo>
                    <a:pt x="451079" y="149738"/>
                  </a:moveTo>
                  <a:lnTo>
                    <a:pt x="451079" y="476598"/>
                  </a:lnTo>
                  <a:lnTo>
                    <a:pt x="354974" y="476598"/>
                  </a:lnTo>
                  <a:lnTo>
                    <a:pt x="354974" y="196833"/>
                  </a:lnTo>
                  <a:lnTo>
                    <a:pt x="357633" y="200277"/>
                  </a:lnTo>
                  <a:lnTo>
                    <a:pt x="359009" y="199214"/>
                  </a:lnTo>
                  <a:lnTo>
                    <a:pt x="372907" y="215687"/>
                  </a:lnTo>
                  <a:close/>
                  <a:moveTo>
                    <a:pt x="255352" y="67803"/>
                  </a:moveTo>
                  <a:lnTo>
                    <a:pt x="273592" y="91427"/>
                  </a:lnTo>
                  <a:lnTo>
                    <a:pt x="273592" y="476598"/>
                  </a:lnTo>
                  <a:lnTo>
                    <a:pt x="177487" y="476598"/>
                  </a:lnTo>
                  <a:lnTo>
                    <a:pt x="177487" y="128679"/>
                  </a:lnTo>
                  <a:close/>
                  <a:moveTo>
                    <a:pt x="628567" y="0"/>
                  </a:moveTo>
                  <a:lnTo>
                    <a:pt x="628567" y="476598"/>
                  </a:lnTo>
                  <a:lnTo>
                    <a:pt x="532462" y="476598"/>
                  </a:lnTo>
                  <a:lnTo>
                    <a:pt x="532462" y="810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" name="任意多边形 86"/>
            <p:cNvSpPr>
              <a:spLocks noChangeArrowheads="1"/>
            </p:cNvSpPr>
            <p:nvPr/>
          </p:nvSpPr>
          <p:spPr bwMode="auto">
            <a:xfrm rot="13790841">
              <a:off x="7831852" y="3639218"/>
              <a:ext cx="325655" cy="790674"/>
            </a:xfrm>
            <a:custGeom>
              <a:avLst/>
              <a:gdLst>
                <a:gd name="T0" fmla="*/ 97660 w 325915"/>
                <a:gd name="T1" fmla="*/ 790400 h 790400"/>
                <a:gd name="T2" fmla="*/ 0 w 325915"/>
                <a:gd name="T3" fmla="*/ 664808 h 790400"/>
                <a:gd name="T4" fmla="*/ 70970 w 325915"/>
                <a:gd name="T5" fmla="*/ 664808 h 790400"/>
                <a:gd name="T6" fmla="*/ 70970 w 325915"/>
                <a:gd name="T7" fmla="*/ 320500 h 790400"/>
                <a:gd name="T8" fmla="*/ 92523 w 325915"/>
                <a:gd name="T9" fmla="*/ 320500 h 790400"/>
                <a:gd name="T10" fmla="*/ 92598 w 325915"/>
                <a:gd name="T11" fmla="*/ 318763 h 790400"/>
                <a:gd name="T12" fmla="*/ 259805 w 325915"/>
                <a:gd name="T13" fmla="*/ 326009 h 790400"/>
                <a:gd name="T14" fmla="*/ 271953 w 325915"/>
                <a:gd name="T15" fmla="*/ 0 h 790400"/>
                <a:gd name="T16" fmla="*/ 325915 w 325915"/>
                <a:gd name="T17" fmla="*/ 2011 h 790400"/>
                <a:gd name="T18" fmla="*/ 311729 w 325915"/>
                <a:gd name="T19" fmla="*/ 382747 h 790400"/>
                <a:gd name="T20" fmla="*/ 257766 w 325915"/>
                <a:gd name="T21" fmla="*/ 380736 h 790400"/>
                <a:gd name="T22" fmla="*/ 257794 w 325915"/>
                <a:gd name="T23" fmla="*/ 379973 h 790400"/>
                <a:gd name="T24" fmla="*/ 124349 w 325915"/>
                <a:gd name="T25" fmla="*/ 374190 h 790400"/>
                <a:gd name="T26" fmla="*/ 124349 w 325915"/>
                <a:gd name="T27" fmla="*/ 664808 h 790400"/>
                <a:gd name="T28" fmla="*/ 195319 w 325915"/>
                <a:gd name="T29" fmla="*/ 664808 h 7904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5915"/>
                <a:gd name="T46" fmla="*/ 0 h 790400"/>
                <a:gd name="T47" fmla="*/ 325915 w 325915"/>
                <a:gd name="T48" fmla="*/ 790400 h 79040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5915" h="790400">
                  <a:moveTo>
                    <a:pt x="97660" y="790400"/>
                  </a:moveTo>
                  <a:lnTo>
                    <a:pt x="0" y="664808"/>
                  </a:lnTo>
                  <a:lnTo>
                    <a:pt x="70970" y="664808"/>
                  </a:lnTo>
                  <a:lnTo>
                    <a:pt x="70970" y="320500"/>
                  </a:lnTo>
                  <a:lnTo>
                    <a:pt x="92523" y="320500"/>
                  </a:lnTo>
                  <a:lnTo>
                    <a:pt x="92598" y="318763"/>
                  </a:lnTo>
                  <a:lnTo>
                    <a:pt x="259805" y="326009"/>
                  </a:lnTo>
                  <a:lnTo>
                    <a:pt x="271953" y="0"/>
                  </a:lnTo>
                  <a:lnTo>
                    <a:pt x="325915" y="2011"/>
                  </a:lnTo>
                  <a:lnTo>
                    <a:pt x="311729" y="382747"/>
                  </a:lnTo>
                  <a:lnTo>
                    <a:pt x="257766" y="380736"/>
                  </a:lnTo>
                  <a:lnTo>
                    <a:pt x="257794" y="379973"/>
                  </a:lnTo>
                  <a:lnTo>
                    <a:pt x="124349" y="374190"/>
                  </a:lnTo>
                  <a:lnTo>
                    <a:pt x="124349" y="664808"/>
                  </a:lnTo>
                  <a:lnTo>
                    <a:pt x="195319" y="664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72465" y="1760220"/>
            <a:ext cx="10627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err="1" smtClean="0">
                <a:solidFill>
                  <a:srgbClr val="0070C0"/>
                </a:solidFill>
                <a:latin typeface="+mj-ea"/>
                <a:ea typeface="+mj-ea"/>
              </a:rPr>
              <a:t>关于</a:t>
            </a:r>
            <a:r>
              <a:rPr lang="en-US" altLang="zh-CN" b="1" dirty="0" err="1" smtClean="0">
                <a:solidFill>
                  <a:srgbClr val="0070C0"/>
                </a:solidFill>
                <a:latin typeface="+mj-ea"/>
                <a:ea typeface="+mj-ea"/>
              </a:rPr>
              <a:t>basicQos</a:t>
            </a:r>
            <a:r>
              <a:rPr lang="en-US" altLang="zh-CN" b="1" dirty="0" smtClean="0">
                <a:solidFill>
                  <a:srgbClr val="0070C0"/>
                </a:solidFill>
                <a:latin typeface="+mj-ea"/>
                <a:ea typeface="+mj-ea"/>
              </a:rPr>
              <a:t>(1):</a:t>
            </a:r>
            <a:endParaRPr lang="en-US" altLang="zh-CN" b="1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0070C0"/>
                </a:solidFill>
                <a:latin typeface="+mj-ea"/>
                <a:ea typeface="+mj-ea"/>
              </a:rPr>
              <a:t>造成这样的原因是因为RabbitMQ仅仅是当消息到达队列进行转发消息。并不在乎有多少任务消费者并未传递一个应答给RabbitMQ。仅仅盲目转发所有的奇数给一个消费者，偶数给另一个消费者</a:t>
            </a:r>
            <a:endParaRPr lang="en-US" altLang="zh-CN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3" name="图片 12" descr="问题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815" y="4057015"/>
            <a:ext cx="4368800" cy="125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2816</Words>
  <Application>WPS 演示</Application>
  <PresentationFormat>自定义</PresentationFormat>
  <Paragraphs>218</Paragraphs>
  <Slides>30</Slides>
  <Notes>43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黑体</vt:lpstr>
      <vt:lpstr>微软雅黑</vt:lpstr>
      <vt:lpstr>Impact MT Std</vt:lpstr>
      <vt:lpstr>Arial Unicode MS</vt:lpstr>
      <vt:lpstr>方正兰亭黑简体</vt:lpstr>
      <vt:lpstr>LilyUPC</vt:lpstr>
      <vt:lpstr>Microsoft Sans Serif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大自在散人</cp:lastModifiedBy>
  <cp:revision>250</cp:revision>
  <dcterms:created xsi:type="dcterms:W3CDTF">2015-12-21T02:26:00Z</dcterms:created>
  <dcterms:modified xsi:type="dcterms:W3CDTF">2018-08-11T13:19:16Z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  <property fmtid="{D5CDD505-2E9C-101B-9397-08002B2CF9AE}" pid="3" name="KSORubyTemplateID">
    <vt:lpwstr>2</vt:lpwstr>
  </property>
</Properties>
</file>